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39"/>
  </p:notesMasterIdLst>
  <p:sldIdLst>
    <p:sldId id="256" r:id="rId3"/>
    <p:sldId id="271" r:id="rId4"/>
    <p:sldId id="273" r:id="rId5"/>
    <p:sldId id="278" r:id="rId6"/>
    <p:sldId id="280" r:id="rId7"/>
    <p:sldId id="274" r:id="rId8"/>
    <p:sldId id="279" r:id="rId9"/>
    <p:sldId id="275" r:id="rId10"/>
    <p:sldId id="272" r:id="rId11"/>
    <p:sldId id="276" r:id="rId12"/>
    <p:sldId id="270" r:id="rId13"/>
    <p:sldId id="269" r:id="rId14"/>
    <p:sldId id="258" r:id="rId15"/>
    <p:sldId id="259" r:id="rId16"/>
    <p:sldId id="260" r:id="rId17"/>
    <p:sldId id="261" r:id="rId18"/>
    <p:sldId id="262" r:id="rId19"/>
    <p:sldId id="263" r:id="rId20"/>
    <p:sldId id="264" r:id="rId21"/>
    <p:sldId id="265" r:id="rId22"/>
    <p:sldId id="266" r:id="rId23"/>
    <p:sldId id="267" r:id="rId24"/>
    <p:sldId id="268" r:id="rId25"/>
    <p:sldId id="281" r:id="rId26"/>
    <p:sldId id="286" r:id="rId27"/>
    <p:sldId id="277" r:id="rId28"/>
    <p:sldId id="292" r:id="rId29"/>
    <p:sldId id="289" r:id="rId30"/>
    <p:sldId id="288" r:id="rId31"/>
    <p:sldId id="283" r:id="rId32"/>
    <p:sldId id="282" r:id="rId33"/>
    <p:sldId id="284" r:id="rId34"/>
    <p:sldId id="287" r:id="rId35"/>
    <p:sldId id="291" r:id="rId36"/>
    <p:sldId id="290"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8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AC29E-84A6-48C5-8074-CE633C23D883}" type="datetimeFigureOut">
              <a:rPr lang="en-US" smtClean="0"/>
              <a:pPr/>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1329B-B0D0-4E27-A36D-88C2CC08A8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1329B-B0D0-4E27-A36D-88C2CC08A85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01329B-B0D0-4E27-A36D-88C2CC08A85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01329B-B0D0-4E27-A36D-88C2CC08A85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01329B-B0D0-4E27-A36D-88C2CC08A85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01329B-B0D0-4E27-A36D-88C2CC08A85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01329B-B0D0-4E27-A36D-88C2CC08A85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01329B-B0D0-4E27-A36D-88C2CC08A85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E3BC660-7059-4F75-B3E2-B3FF2553597D}" type="datetimeFigureOut">
              <a:rPr lang="en-US" smtClean="0"/>
              <a:pPr/>
              <a:t>7/22/2013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2497D80-2177-482F-9664-DB31EB45B38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2497D80-2177-482F-9664-DB31EB45B38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3BC660-7059-4F75-B3E2-B3FF2553597D}"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3BC660-7059-4F75-B3E2-B3FF2553597D}" type="datetimeFigureOut">
              <a:rPr lang="en-US" smtClean="0"/>
              <a:pPr/>
              <a:t>7/22/2013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3BC660-7059-4F75-B3E2-B3FF2553597D}" type="datetimeFigureOut">
              <a:rPr lang="en-US" smtClean="0"/>
              <a:pPr/>
              <a:t>7/22/2013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C660-7059-4F75-B3E2-B3FF2553597D}" type="datetimeFigureOut">
              <a:rPr lang="en-US" smtClean="0"/>
              <a:pPr/>
              <a:t>7/22/2013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3BC660-7059-4F75-B3E2-B3FF2553597D}"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3BC660-7059-4F75-B3E2-B3FF2553597D}"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BC660-7059-4F75-B3E2-B3FF2553597D}"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BC660-7059-4F75-B3E2-B3FF2553597D}"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BC660-7059-4F75-B3E2-B3FF2553597D}" type="datetimeFigureOut">
              <a:rPr lang="en-US" smtClean="0"/>
              <a:pPr/>
              <a:t>7/22/2013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BC660-7059-4F75-B3E2-B3FF2553597D}" type="datetimeFigureOut">
              <a:rPr lang="en-US" smtClean="0"/>
              <a:pPr/>
              <a:t>7/22/2013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C660-7059-4F75-B3E2-B3FF2553597D}" type="datetimeFigureOut">
              <a:rPr lang="en-US" smtClean="0"/>
              <a:pPr/>
              <a:t>7/22/2013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C660-7059-4F75-B3E2-B3FF2553597D}"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C660-7059-4F75-B3E2-B3FF2553597D}"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7D80-2177-482F-9664-DB31EB45B3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BC660-7059-4F75-B3E2-B3FF2553597D}" type="datetimeFigureOut">
              <a:rPr lang="en-US" smtClean="0"/>
              <a:pPr/>
              <a:t>7/22/2013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97D80-2177-482F-9664-DB31EB45B3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3BC660-7059-4F75-B3E2-B3FF2553597D}" type="datetimeFigureOut">
              <a:rPr lang="en-US" smtClean="0"/>
              <a:pPr/>
              <a:t>7/22/2013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497D80-2177-482F-9664-DB31EB45B3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unar_eclipse_12-21-2010_550.jpg"/>
          <p:cNvPicPr>
            <a:picLocks noChangeAspect="1"/>
          </p:cNvPicPr>
          <p:nvPr/>
        </p:nvPicPr>
        <p:blipFill>
          <a:blip r:embed="rId3" cstate="print"/>
          <a:stretch>
            <a:fillRect/>
          </a:stretch>
        </p:blipFill>
        <p:spPr>
          <a:xfrm>
            <a:off x="228601" y="533400"/>
            <a:ext cx="8682854" cy="5793832"/>
          </a:xfrm>
          <a:prstGeom prst="rect">
            <a:avLst/>
          </a:prstGeom>
        </p:spPr>
      </p:pic>
      <p:sp>
        <p:nvSpPr>
          <p:cNvPr id="2" name="Title 1"/>
          <p:cNvSpPr>
            <a:spLocks noGrp="1"/>
          </p:cNvSpPr>
          <p:nvPr>
            <p:ph type="ctrTitle"/>
          </p:nvPr>
        </p:nvSpPr>
        <p:spPr>
          <a:xfrm>
            <a:off x="2819400" y="3276600"/>
            <a:ext cx="5562600" cy="1470025"/>
          </a:xfrm>
        </p:spPr>
        <p:txBody>
          <a:bodyPr/>
          <a:lstStyle/>
          <a:p>
            <a:r>
              <a:rPr lang="en-US" dirty="0" smtClean="0"/>
              <a:t>The Moon</a:t>
            </a:r>
            <a:endParaRPr lang="en-US" dirty="0"/>
          </a:p>
        </p:txBody>
      </p:sp>
      <p:sp>
        <p:nvSpPr>
          <p:cNvPr id="3" name="Subtitle 2"/>
          <p:cNvSpPr>
            <a:spLocks noGrp="1"/>
          </p:cNvSpPr>
          <p:nvPr>
            <p:ph type="subTitle" idx="1"/>
          </p:nvPr>
        </p:nvSpPr>
        <p:spPr>
          <a:xfrm>
            <a:off x="2438400" y="5105400"/>
            <a:ext cx="6400800" cy="1752600"/>
          </a:xfrm>
        </p:spPr>
        <p:txBody>
          <a:bodyPr>
            <a:normAutofit/>
          </a:bodyPr>
          <a:lstStyle/>
          <a:p>
            <a:r>
              <a:rPr lang="en-US" sz="1200" dirty="0" smtClean="0"/>
              <a:t>Presented by</a:t>
            </a:r>
          </a:p>
          <a:p>
            <a:r>
              <a:rPr lang="en-US" sz="2000" dirty="0" smtClean="0"/>
              <a:t>Southern Maryland Astronomical Society</a:t>
            </a:r>
            <a:endParaRPr lang="en-US" sz="2000" dirty="0"/>
          </a:p>
        </p:txBody>
      </p:sp>
      <p:sp>
        <p:nvSpPr>
          <p:cNvPr id="5" name="TextBox 4"/>
          <p:cNvSpPr txBox="1"/>
          <p:nvPr/>
        </p:nvSpPr>
        <p:spPr>
          <a:xfrm>
            <a:off x="381000" y="6477000"/>
            <a:ext cx="6172200" cy="276999"/>
          </a:xfrm>
          <a:prstGeom prst="rect">
            <a:avLst/>
          </a:prstGeom>
          <a:noFill/>
        </p:spPr>
        <p:txBody>
          <a:bodyPr wrap="square" rtlCol="0">
            <a:spAutoFit/>
          </a:bodyPr>
          <a:lstStyle/>
          <a:p>
            <a:r>
              <a:rPr lang="en-US" sz="1200" dirty="0" smtClean="0"/>
              <a:t>©2013 Southern Maryland Astronomical Society</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bluemoon.JPG"/>
          <p:cNvPicPr>
            <a:picLocks noGrp="1" noChangeAspect="1"/>
          </p:cNvPicPr>
          <p:nvPr>
            <p:ph idx="1"/>
          </p:nvPr>
        </p:nvPicPr>
        <p:blipFill>
          <a:blip r:embed="rId2" cstate="print"/>
          <a:stretch>
            <a:fillRect/>
          </a:stretch>
        </p:blipFill>
        <p:spPr>
          <a:xfrm>
            <a:off x="-914400" y="990600"/>
            <a:ext cx="10515601" cy="7010400"/>
          </a:xfrm>
        </p:spPr>
      </p:pic>
      <p:sp>
        <p:nvSpPr>
          <p:cNvPr id="2" name="Title 1"/>
          <p:cNvSpPr>
            <a:spLocks noGrp="1"/>
          </p:cNvSpPr>
          <p:nvPr>
            <p:ph type="title"/>
          </p:nvPr>
        </p:nvSpPr>
        <p:spPr/>
        <p:txBody>
          <a:bodyPr/>
          <a:lstStyle/>
          <a:p>
            <a:r>
              <a:rPr lang="en-US" dirty="0" smtClean="0"/>
              <a:t>What’s wrong with this picture?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Moon Names</a:t>
            </a:r>
            <a:endParaRPr lang="en-US" dirty="0"/>
          </a:p>
        </p:txBody>
      </p:sp>
      <p:sp>
        <p:nvSpPr>
          <p:cNvPr id="3" name="Content Placeholder 2"/>
          <p:cNvSpPr>
            <a:spLocks noGrp="1"/>
          </p:cNvSpPr>
          <p:nvPr>
            <p:ph idx="1"/>
          </p:nvPr>
        </p:nvSpPr>
        <p:spPr/>
        <p:txBody>
          <a:bodyPr>
            <a:normAutofit/>
          </a:bodyPr>
          <a:lstStyle/>
          <a:p>
            <a:r>
              <a:rPr lang="en-US" dirty="0" smtClean="0"/>
              <a:t>We have all heard of the Blue Moon and Harvest moon.</a:t>
            </a:r>
          </a:p>
          <a:p>
            <a:r>
              <a:rPr lang="en-US" dirty="0" smtClean="0"/>
              <a:t>The Blue Moon is the second full moon of a month. They don’t occur often.</a:t>
            </a:r>
          </a:p>
          <a:p>
            <a:r>
              <a:rPr lang="en-US" dirty="0" smtClean="0"/>
              <a:t>A harvest moon is the full moon that appears nearest to the autumnal equinox.</a:t>
            </a:r>
          </a:p>
          <a:p>
            <a:r>
              <a:rPr lang="en-US" smtClean="0"/>
              <a:t>Each month’s </a:t>
            </a:r>
            <a:r>
              <a:rPr lang="en-US" dirty="0" smtClean="0"/>
              <a:t>full Moon has a name.</a:t>
            </a:r>
          </a:p>
          <a:p>
            <a:r>
              <a:rPr lang="en-US" dirty="0" smtClean="0"/>
              <a:t>The names come from American Indian and folklore sources.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a:t>
            </a:r>
            <a:endParaRPr lang="en-US" dirty="0"/>
          </a:p>
        </p:txBody>
      </p:sp>
      <p:sp>
        <p:nvSpPr>
          <p:cNvPr id="4" name="Text Placeholder 3"/>
          <p:cNvSpPr>
            <a:spLocks noGrp="1"/>
          </p:cNvSpPr>
          <p:nvPr>
            <p:ph type="body" sz="half" idx="3"/>
          </p:nvPr>
        </p:nvSpPr>
        <p:spPr>
          <a:xfrm>
            <a:off x="-1" y="2667000"/>
            <a:ext cx="3581401" cy="1600200"/>
          </a:xfrm>
        </p:spPr>
        <p:txBody>
          <a:bodyPr>
            <a:normAutofit/>
          </a:bodyPr>
          <a:lstStyle/>
          <a:p>
            <a:pPr algn="ctr"/>
            <a:r>
              <a:rPr lang="en-US" dirty="0" smtClean="0"/>
              <a:t>Old  Moon</a:t>
            </a:r>
          </a:p>
          <a:p>
            <a:pPr algn="ctr"/>
            <a:r>
              <a:rPr lang="en-US" dirty="0" smtClean="0"/>
              <a:t>or</a:t>
            </a:r>
          </a:p>
          <a:p>
            <a:pPr algn="ctr"/>
            <a:r>
              <a:rPr lang="en-US" dirty="0" smtClean="0"/>
              <a:t>Moon After Yule</a:t>
            </a:r>
          </a:p>
          <a:p>
            <a:pPr algn="ctr"/>
            <a:endParaRPr lang="en-US" dirty="0"/>
          </a:p>
        </p:txBody>
      </p:sp>
      <p:pic>
        <p:nvPicPr>
          <p:cNvPr id="7" name="Content Placeholder 6" descr="the_old_man_wumpers_in_the_moon_by_mrsticky005-d4j3ufy.jpg"/>
          <p:cNvPicPr>
            <a:picLocks noGrp="1" noChangeAspect="1"/>
          </p:cNvPicPr>
          <p:nvPr>
            <p:ph sz="quarter" idx="4"/>
          </p:nvPr>
        </p:nvPicPr>
        <p:blipFill>
          <a:blip r:embed="rId2" cstate="print"/>
          <a:stretch>
            <a:fillRect/>
          </a:stretch>
        </p:blipFill>
        <p:spPr>
          <a:xfrm>
            <a:off x="3657600" y="1371600"/>
            <a:ext cx="5181600" cy="5181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a:t>
            </a:r>
            <a:endParaRPr lang="en-US" dirty="0"/>
          </a:p>
        </p:txBody>
      </p:sp>
      <p:sp>
        <p:nvSpPr>
          <p:cNvPr id="3" name="Text Placeholder 2"/>
          <p:cNvSpPr>
            <a:spLocks noGrp="1"/>
          </p:cNvSpPr>
          <p:nvPr>
            <p:ph type="body" idx="1"/>
          </p:nvPr>
        </p:nvSpPr>
        <p:spPr/>
        <p:txBody>
          <a:bodyPr/>
          <a:lstStyle/>
          <a:p>
            <a:pPr algn="ctr"/>
            <a:r>
              <a:rPr lang="en-US" dirty="0" smtClean="0"/>
              <a:t>Snow Moon	</a:t>
            </a:r>
            <a:endParaRPr lang="en-US" dirty="0"/>
          </a:p>
        </p:txBody>
      </p:sp>
      <p:sp>
        <p:nvSpPr>
          <p:cNvPr id="5" name="Text Placeholder 4"/>
          <p:cNvSpPr>
            <a:spLocks noGrp="1"/>
          </p:cNvSpPr>
          <p:nvPr>
            <p:ph type="body" sz="half" idx="3"/>
          </p:nvPr>
        </p:nvSpPr>
        <p:spPr/>
        <p:txBody>
          <a:bodyPr/>
          <a:lstStyle/>
          <a:p>
            <a:pPr algn="ctr"/>
            <a:r>
              <a:rPr lang="en-US" dirty="0" smtClean="0"/>
              <a:t>Wolf Moon</a:t>
            </a:r>
            <a:endParaRPr lang="en-US" dirty="0"/>
          </a:p>
        </p:txBody>
      </p:sp>
      <p:pic>
        <p:nvPicPr>
          <p:cNvPr id="9" name="Picture 8" descr="3wolfmoon.jpg"/>
          <p:cNvPicPr>
            <a:picLocks noChangeAspect="1"/>
          </p:cNvPicPr>
          <p:nvPr/>
        </p:nvPicPr>
        <p:blipFill>
          <a:blip r:embed="rId2" cstate="print"/>
          <a:stretch>
            <a:fillRect/>
          </a:stretch>
        </p:blipFill>
        <p:spPr>
          <a:xfrm>
            <a:off x="4572000" y="2895600"/>
            <a:ext cx="4450080" cy="2781300"/>
          </a:xfrm>
          <a:prstGeom prst="rect">
            <a:avLst/>
          </a:prstGeom>
        </p:spPr>
      </p:pic>
      <p:pic>
        <p:nvPicPr>
          <p:cNvPr id="7" name="Picture 6" descr="full-moon-snow.jpg"/>
          <p:cNvPicPr>
            <a:picLocks noChangeAspect="1"/>
          </p:cNvPicPr>
          <p:nvPr/>
        </p:nvPicPr>
        <p:blipFill>
          <a:blip r:embed="rId3" cstate="print"/>
          <a:stretch>
            <a:fillRect/>
          </a:stretch>
        </p:blipFill>
        <p:spPr>
          <a:xfrm>
            <a:off x="381000" y="2895600"/>
            <a:ext cx="4011930" cy="27934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a:t>
            </a:r>
            <a:endParaRPr lang="en-US" dirty="0"/>
          </a:p>
        </p:txBody>
      </p:sp>
      <p:sp>
        <p:nvSpPr>
          <p:cNvPr id="3" name="Text Placeholder 2"/>
          <p:cNvSpPr>
            <a:spLocks noGrp="1"/>
          </p:cNvSpPr>
          <p:nvPr>
            <p:ph type="body" idx="1"/>
          </p:nvPr>
        </p:nvSpPr>
        <p:spPr/>
        <p:txBody>
          <a:bodyPr/>
          <a:lstStyle/>
          <a:p>
            <a:pPr algn="ctr"/>
            <a:r>
              <a:rPr lang="en-US" dirty="0" smtClean="0"/>
              <a:t>Crow Moon</a:t>
            </a:r>
            <a:endParaRPr lang="en-US" dirty="0"/>
          </a:p>
        </p:txBody>
      </p:sp>
      <p:sp>
        <p:nvSpPr>
          <p:cNvPr id="5" name="Text Placeholder 4"/>
          <p:cNvSpPr>
            <a:spLocks noGrp="1"/>
          </p:cNvSpPr>
          <p:nvPr>
            <p:ph type="body" sz="half" idx="3"/>
          </p:nvPr>
        </p:nvSpPr>
        <p:spPr/>
        <p:txBody>
          <a:bodyPr/>
          <a:lstStyle/>
          <a:p>
            <a:pPr algn="ctr"/>
            <a:r>
              <a:rPr lang="en-US" dirty="0" smtClean="0"/>
              <a:t>Lenten Moon</a:t>
            </a:r>
            <a:endParaRPr lang="en-US" dirty="0"/>
          </a:p>
        </p:txBody>
      </p:sp>
      <p:pic>
        <p:nvPicPr>
          <p:cNvPr id="7" name="Content Placeholder 6" descr="crow-moon.jpg"/>
          <p:cNvPicPr>
            <a:picLocks noGrp="1" noChangeAspect="1"/>
          </p:cNvPicPr>
          <p:nvPr>
            <p:ph sz="quarter" idx="2"/>
          </p:nvPr>
        </p:nvPicPr>
        <p:blipFill>
          <a:blip r:embed="rId2" cstate="print"/>
          <a:stretch>
            <a:fillRect/>
          </a:stretch>
        </p:blipFill>
        <p:spPr>
          <a:xfrm>
            <a:off x="457200" y="2844942"/>
            <a:ext cx="4040188" cy="2798479"/>
          </a:xfrm>
        </p:spPr>
      </p:pic>
      <p:pic>
        <p:nvPicPr>
          <p:cNvPr id="8" name="Content Placeholder 7" descr="lenten-moon.jpg"/>
          <p:cNvPicPr>
            <a:picLocks noGrp="1" noChangeAspect="1"/>
          </p:cNvPicPr>
          <p:nvPr>
            <p:ph sz="quarter" idx="4"/>
          </p:nvPr>
        </p:nvPicPr>
        <p:blipFill>
          <a:blip r:embed="rId3" cstate="print"/>
          <a:stretch>
            <a:fillRect/>
          </a:stretch>
        </p:blipFill>
        <p:spPr>
          <a:xfrm>
            <a:off x="4572000" y="2971800"/>
            <a:ext cx="3810000" cy="253007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a:t>
            </a:r>
            <a:endParaRPr lang="en-US" dirty="0"/>
          </a:p>
        </p:txBody>
      </p:sp>
      <p:sp>
        <p:nvSpPr>
          <p:cNvPr id="3" name="Text Placeholder 2"/>
          <p:cNvSpPr>
            <a:spLocks noGrp="1"/>
          </p:cNvSpPr>
          <p:nvPr>
            <p:ph type="body" idx="1"/>
          </p:nvPr>
        </p:nvSpPr>
        <p:spPr/>
        <p:txBody>
          <a:bodyPr/>
          <a:lstStyle/>
          <a:p>
            <a:pPr algn="ctr"/>
            <a:r>
              <a:rPr lang="en-US" dirty="0" smtClean="0"/>
              <a:t>Grass Moon</a:t>
            </a:r>
            <a:endParaRPr lang="en-US" dirty="0"/>
          </a:p>
        </p:txBody>
      </p:sp>
      <p:sp>
        <p:nvSpPr>
          <p:cNvPr id="5" name="Text Placeholder 4"/>
          <p:cNvSpPr>
            <a:spLocks noGrp="1"/>
          </p:cNvSpPr>
          <p:nvPr>
            <p:ph type="body" sz="half" idx="3"/>
          </p:nvPr>
        </p:nvSpPr>
        <p:spPr/>
        <p:txBody>
          <a:bodyPr/>
          <a:lstStyle/>
          <a:p>
            <a:pPr algn="ctr"/>
            <a:r>
              <a:rPr lang="en-US" dirty="0" smtClean="0"/>
              <a:t>Egg Moon</a:t>
            </a:r>
            <a:endParaRPr lang="en-US" dirty="0"/>
          </a:p>
        </p:txBody>
      </p:sp>
      <p:pic>
        <p:nvPicPr>
          <p:cNvPr id="7" name="Content Placeholder 6" descr="grass moon.jpg"/>
          <p:cNvPicPr>
            <a:picLocks noGrp="1" noChangeAspect="1"/>
          </p:cNvPicPr>
          <p:nvPr>
            <p:ph sz="quarter" idx="2"/>
          </p:nvPr>
        </p:nvPicPr>
        <p:blipFill>
          <a:blip r:embed="rId2" cstate="print"/>
          <a:stretch>
            <a:fillRect/>
          </a:stretch>
        </p:blipFill>
        <p:spPr>
          <a:xfrm>
            <a:off x="457301" y="2729187"/>
            <a:ext cx="4039985" cy="3029989"/>
          </a:xfrm>
        </p:spPr>
      </p:pic>
      <p:pic>
        <p:nvPicPr>
          <p:cNvPr id="8" name="Content Placeholder 7" descr="egg-moon.jpg"/>
          <p:cNvPicPr>
            <a:picLocks noGrp="1" noChangeAspect="1"/>
          </p:cNvPicPr>
          <p:nvPr>
            <p:ph sz="quarter" idx="4"/>
          </p:nvPr>
        </p:nvPicPr>
        <p:blipFill>
          <a:blip r:embed="rId3" cstate="print"/>
          <a:stretch>
            <a:fillRect/>
          </a:stretch>
        </p:blipFill>
        <p:spPr>
          <a:xfrm>
            <a:off x="4783931" y="2362200"/>
            <a:ext cx="3763963" cy="3763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on planting.jpg"/>
          <p:cNvPicPr>
            <a:picLocks noGrp="1" noChangeAspect="1"/>
          </p:cNvPicPr>
          <p:nvPr>
            <p:ph sz="quarter" idx="2"/>
          </p:nvPr>
        </p:nvPicPr>
        <p:blipFill>
          <a:blip r:embed="rId2" cstate="print"/>
          <a:stretch>
            <a:fillRect/>
          </a:stretch>
        </p:blipFill>
        <p:spPr>
          <a:xfrm>
            <a:off x="2514600" y="547825"/>
            <a:ext cx="6035040" cy="5947151"/>
          </a:xfrm>
        </p:spPr>
      </p:pic>
      <p:sp>
        <p:nvSpPr>
          <p:cNvPr id="2" name="Title 1"/>
          <p:cNvSpPr>
            <a:spLocks noGrp="1"/>
          </p:cNvSpPr>
          <p:nvPr>
            <p:ph type="title"/>
          </p:nvPr>
        </p:nvSpPr>
        <p:spPr>
          <a:xfrm>
            <a:off x="304800" y="1143000"/>
            <a:ext cx="2057400" cy="1143000"/>
          </a:xfrm>
        </p:spPr>
        <p:txBody>
          <a:bodyPr/>
          <a:lstStyle/>
          <a:p>
            <a:r>
              <a:rPr lang="en-US" dirty="0" smtClean="0"/>
              <a:t>May</a:t>
            </a:r>
            <a:endParaRPr lang="en-US" dirty="0"/>
          </a:p>
        </p:txBody>
      </p:sp>
      <p:sp>
        <p:nvSpPr>
          <p:cNvPr id="3" name="Text Placeholder 2"/>
          <p:cNvSpPr>
            <a:spLocks noGrp="1"/>
          </p:cNvSpPr>
          <p:nvPr>
            <p:ph type="body" idx="1"/>
          </p:nvPr>
        </p:nvSpPr>
        <p:spPr>
          <a:xfrm>
            <a:off x="228600" y="3429000"/>
            <a:ext cx="2133600" cy="522287"/>
          </a:xfrm>
        </p:spPr>
        <p:txBody>
          <a:bodyPr>
            <a:noAutofit/>
          </a:bodyPr>
          <a:lstStyle/>
          <a:p>
            <a:pPr algn="ctr"/>
            <a:r>
              <a:rPr lang="en-US" dirty="0" smtClean="0"/>
              <a:t>Planting Moon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a:t>
            </a:r>
            <a:endParaRPr lang="en-US" dirty="0"/>
          </a:p>
        </p:txBody>
      </p:sp>
      <p:sp>
        <p:nvSpPr>
          <p:cNvPr id="3" name="Text Placeholder 2"/>
          <p:cNvSpPr>
            <a:spLocks noGrp="1"/>
          </p:cNvSpPr>
          <p:nvPr>
            <p:ph type="body" idx="1"/>
          </p:nvPr>
        </p:nvSpPr>
        <p:spPr/>
        <p:txBody>
          <a:bodyPr/>
          <a:lstStyle/>
          <a:p>
            <a:pPr algn="ctr"/>
            <a:r>
              <a:rPr lang="en-US" dirty="0" smtClean="0"/>
              <a:t>Rose Moon</a:t>
            </a:r>
            <a:endParaRPr lang="en-US" dirty="0"/>
          </a:p>
        </p:txBody>
      </p:sp>
      <p:sp>
        <p:nvSpPr>
          <p:cNvPr id="5" name="Text Placeholder 4"/>
          <p:cNvSpPr>
            <a:spLocks noGrp="1"/>
          </p:cNvSpPr>
          <p:nvPr>
            <p:ph type="body" sz="half" idx="3"/>
          </p:nvPr>
        </p:nvSpPr>
        <p:spPr/>
        <p:txBody>
          <a:bodyPr/>
          <a:lstStyle/>
          <a:p>
            <a:pPr algn="ctr"/>
            <a:r>
              <a:rPr lang="en-US" dirty="0" smtClean="0"/>
              <a:t>Strawberry Moon</a:t>
            </a:r>
            <a:endParaRPr lang="en-US" dirty="0"/>
          </a:p>
        </p:txBody>
      </p:sp>
      <p:pic>
        <p:nvPicPr>
          <p:cNvPr id="8" name="Content Placeholder 7" descr="Red-Moon.jpg"/>
          <p:cNvPicPr>
            <a:picLocks noGrp="1" noChangeAspect="1"/>
          </p:cNvPicPr>
          <p:nvPr>
            <p:ph sz="quarter" idx="2"/>
          </p:nvPr>
        </p:nvPicPr>
        <p:blipFill>
          <a:blip r:embed="rId2" cstate="print"/>
          <a:stretch>
            <a:fillRect/>
          </a:stretch>
        </p:blipFill>
        <p:spPr>
          <a:xfrm>
            <a:off x="457200" y="2840793"/>
            <a:ext cx="4040188" cy="2806776"/>
          </a:xfrm>
        </p:spPr>
      </p:pic>
      <p:pic>
        <p:nvPicPr>
          <p:cNvPr id="7" name="Content Placeholder 6" descr="strawberry moon final.jpg"/>
          <p:cNvPicPr>
            <a:picLocks noGrp="1" noChangeAspect="1"/>
          </p:cNvPicPr>
          <p:nvPr>
            <p:ph sz="quarter" idx="4"/>
          </p:nvPr>
        </p:nvPicPr>
        <p:blipFill>
          <a:blip r:embed="rId3" cstate="print"/>
          <a:stretch>
            <a:fillRect/>
          </a:stretch>
        </p:blipFill>
        <p:spPr>
          <a:xfrm>
            <a:off x="5029200" y="2286000"/>
            <a:ext cx="3291840" cy="3657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a:t>
            </a:r>
            <a:endParaRPr lang="en-US" dirty="0"/>
          </a:p>
        </p:txBody>
      </p:sp>
      <p:sp>
        <p:nvSpPr>
          <p:cNvPr id="3" name="Text Placeholder 2"/>
          <p:cNvSpPr>
            <a:spLocks noGrp="1"/>
          </p:cNvSpPr>
          <p:nvPr>
            <p:ph type="body" idx="1"/>
          </p:nvPr>
        </p:nvSpPr>
        <p:spPr>
          <a:xfrm>
            <a:off x="152400" y="3048000"/>
            <a:ext cx="1981200" cy="990600"/>
          </a:xfrm>
        </p:spPr>
        <p:txBody>
          <a:bodyPr>
            <a:normAutofit/>
          </a:bodyPr>
          <a:lstStyle/>
          <a:p>
            <a:pPr algn="ctr"/>
            <a:r>
              <a:rPr lang="en-US" dirty="0" smtClean="0"/>
              <a:t>Thunder Moon</a:t>
            </a:r>
            <a:endParaRPr lang="en-US" dirty="0"/>
          </a:p>
        </p:txBody>
      </p:sp>
      <p:pic>
        <p:nvPicPr>
          <p:cNvPr id="9" name="Content Placeholder 8" descr="moon-thunder.jpg"/>
          <p:cNvPicPr>
            <a:picLocks noGrp="1" noChangeAspect="1"/>
          </p:cNvPicPr>
          <p:nvPr>
            <p:ph sz="quarter" idx="2"/>
          </p:nvPr>
        </p:nvPicPr>
        <p:blipFill>
          <a:blip r:embed="rId2" cstate="print"/>
          <a:stretch>
            <a:fillRect/>
          </a:stretch>
        </p:blipFill>
        <p:spPr>
          <a:xfrm>
            <a:off x="2209800" y="1676400"/>
            <a:ext cx="6743699" cy="4495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a:t>
            </a:r>
            <a:endParaRPr lang="en-US" dirty="0"/>
          </a:p>
        </p:txBody>
      </p:sp>
      <p:sp>
        <p:nvSpPr>
          <p:cNvPr id="3" name="Text Placeholder 2"/>
          <p:cNvSpPr>
            <a:spLocks noGrp="1"/>
          </p:cNvSpPr>
          <p:nvPr>
            <p:ph type="body" idx="1"/>
          </p:nvPr>
        </p:nvSpPr>
        <p:spPr>
          <a:xfrm>
            <a:off x="7010400" y="3657600"/>
            <a:ext cx="1830388" cy="639762"/>
          </a:xfrm>
        </p:spPr>
        <p:txBody>
          <a:bodyPr>
            <a:noAutofit/>
          </a:bodyPr>
          <a:lstStyle/>
          <a:p>
            <a:pPr algn="ctr"/>
            <a:r>
              <a:rPr lang="en-US" dirty="0" smtClean="0"/>
              <a:t>Green Corn Moon</a:t>
            </a:r>
            <a:endParaRPr lang="en-US" dirty="0"/>
          </a:p>
        </p:txBody>
      </p:sp>
      <p:pic>
        <p:nvPicPr>
          <p:cNvPr id="7" name="Content Placeholder 6" descr="GreenCornMoon.jpg"/>
          <p:cNvPicPr>
            <a:picLocks noGrp="1" noChangeAspect="1"/>
          </p:cNvPicPr>
          <p:nvPr>
            <p:ph sz="quarter" idx="2"/>
          </p:nvPr>
        </p:nvPicPr>
        <p:blipFill>
          <a:blip r:embed="rId2" cstate="print"/>
          <a:stretch>
            <a:fillRect/>
          </a:stretch>
        </p:blipFill>
        <p:spPr>
          <a:xfrm>
            <a:off x="304800" y="1524000"/>
            <a:ext cx="6654800" cy="49911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Facts</a:t>
            </a:r>
            <a:endParaRPr lang="en-US" dirty="0"/>
          </a:p>
        </p:txBody>
      </p:sp>
      <p:sp>
        <p:nvSpPr>
          <p:cNvPr id="4" name="TextBox 3"/>
          <p:cNvSpPr txBox="1"/>
          <p:nvPr/>
        </p:nvSpPr>
        <p:spPr>
          <a:xfrm>
            <a:off x="457200" y="1447800"/>
            <a:ext cx="8305800" cy="4678204"/>
          </a:xfrm>
          <a:prstGeom prst="rect">
            <a:avLst/>
          </a:prstGeom>
          <a:noFill/>
        </p:spPr>
        <p:txBody>
          <a:bodyPr wrap="square" rtlCol="0">
            <a:spAutoFit/>
          </a:bodyPr>
          <a:lstStyle/>
          <a:p>
            <a:pPr>
              <a:buFont typeface="Arial" pitchFamily="34" charset="0"/>
              <a:buChar char="•"/>
            </a:pPr>
            <a:r>
              <a:rPr lang="en-US" sz="2800" dirty="0" smtClean="0"/>
              <a:t> The moon is the only natural satellite of the earth.</a:t>
            </a:r>
          </a:p>
          <a:p>
            <a:pPr>
              <a:buFont typeface="Arial" pitchFamily="34" charset="0"/>
              <a:buChar char="•"/>
            </a:pPr>
            <a:r>
              <a:rPr lang="en-US" sz="2800" dirty="0"/>
              <a:t> </a:t>
            </a:r>
            <a:r>
              <a:rPr lang="en-US" sz="2800" dirty="0" smtClean="0"/>
              <a:t>The moon is about 25% the size of the earth.</a:t>
            </a:r>
          </a:p>
          <a:p>
            <a:pPr>
              <a:buFont typeface="Arial" pitchFamily="34" charset="0"/>
              <a:buChar char="•"/>
            </a:pPr>
            <a:r>
              <a:rPr lang="en-US" sz="2800" dirty="0" smtClean="0"/>
              <a:t> It is in synchronous rotation with the earth.</a:t>
            </a:r>
          </a:p>
          <a:p>
            <a:pPr>
              <a:buFont typeface="Arial" pitchFamily="34" charset="0"/>
              <a:buChar char="•"/>
            </a:pPr>
            <a:r>
              <a:rPr lang="en-US" sz="2800" dirty="0"/>
              <a:t> </a:t>
            </a:r>
            <a:r>
              <a:rPr lang="en-US" sz="2800" dirty="0" smtClean="0"/>
              <a:t>One rotation of the moon equals the time for the moon to rotate about the earth.</a:t>
            </a:r>
          </a:p>
          <a:p>
            <a:pPr>
              <a:buFont typeface="Arial" pitchFamily="34" charset="0"/>
              <a:buChar char="•"/>
            </a:pPr>
            <a:r>
              <a:rPr lang="en-US" sz="2800" dirty="0"/>
              <a:t> </a:t>
            </a:r>
            <a:r>
              <a:rPr lang="en-US" sz="2800" dirty="0" smtClean="0"/>
              <a:t>The moon takes 27.3 days to complete one revolution.</a:t>
            </a:r>
          </a:p>
          <a:p>
            <a:pPr>
              <a:buFont typeface="Arial" pitchFamily="34" charset="0"/>
              <a:buChar char="•"/>
            </a:pPr>
            <a:r>
              <a:rPr lang="en-US" sz="2800" dirty="0"/>
              <a:t> </a:t>
            </a:r>
            <a:r>
              <a:rPr lang="en-US" sz="2800" dirty="0" smtClean="0"/>
              <a:t>It takes 29.5 days to rotate about the earth.</a:t>
            </a:r>
          </a:p>
          <a:p>
            <a:pPr>
              <a:buFont typeface="Arial" pitchFamily="34" charset="0"/>
              <a:buChar char="•"/>
            </a:pPr>
            <a:r>
              <a:rPr lang="en-US" sz="2800" dirty="0"/>
              <a:t> </a:t>
            </a:r>
            <a:r>
              <a:rPr lang="en-US" sz="2800" dirty="0" smtClean="0"/>
              <a:t>This causes a single side of the moon to face the earth.</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a:t>
            </a:r>
            <a:endParaRPr lang="en-US" dirty="0"/>
          </a:p>
        </p:txBody>
      </p:sp>
      <p:sp>
        <p:nvSpPr>
          <p:cNvPr id="5" name="Text Placeholder 4"/>
          <p:cNvSpPr>
            <a:spLocks noGrp="1"/>
          </p:cNvSpPr>
          <p:nvPr>
            <p:ph type="body" idx="1"/>
          </p:nvPr>
        </p:nvSpPr>
        <p:spPr>
          <a:xfrm>
            <a:off x="228600" y="2743200"/>
            <a:ext cx="1981199" cy="1676400"/>
          </a:xfrm>
        </p:spPr>
        <p:txBody>
          <a:bodyPr>
            <a:normAutofit fontScale="92500" lnSpcReduction="20000"/>
          </a:bodyPr>
          <a:lstStyle/>
          <a:p>
            <a:pPr algn="ctr"/>
            <a:r>
              <a:rPr lang="en-US" dirty="0" smtClean="0"/>
              <a:t>Harvest Moon</a:t>
            </a:r>
          </a:p>
          <a:p>
            <a:pPr algn="ctr"/>
            <a:r>
              <a:rPr lang="en-US" dirty="0" smtClean="0"/>
              <a:t>Or</a:t>
            </a:r>
          </a:p>
          <a:p>
            <a:pPr algn="ctr"/>
            <a:r>
              <a:rPr lang="en-US" dirty="0" smtClean="0"/>
              <a:t>Fruit Moon</a:t>
            </a:r>
            <a:endParaRPr lang="en-US" dirty="0"/>
          </a:p>
        </p:txBody>
      </p:sp>
      <p:pic>
        <p:nvPicPr>
          <p:cNvPr id="7" name="Content Placeholder 6" descr="harvestmoon0.jpg"/>
          <p:cNvPicPr>
            <a:picLocks noGrp="1" noChangeAspect="1"/>
          </p:cNvPicPr>
          <p:nvPr>
            <p:ph sz="quarter" idx="2"/>
          </p:nvPr>
        </p:nvPicPr>
        <p:blipFill>
          <a:blip r:embed="rId2" cstate="print"/>
          <a:stretch>
            <a:fillRect/>
          </a:stretch>
        </p:blipFill>
        <p:spPr>
          <a:xfrm>
            <a:off x="2133600" y="1435352"/>
            <a:ext cx="6708775" cy="501497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a:t>
            </a:r>
            <a:endParaRPr lang="en-US" dirty="0"/>
          </a:p>
        </p:txBody>
      </p:sp>
      <p:sp>
        <p:nvSpPr>
          <p:cNvPr id="3" name="Text Placeholder 2"/>
          <p:cNvSpPr>
            <a:spLocks noGrp="1"/>
          </p:cNvSpPr>
          <p:nvPr>
            <p:ph type="body" idx="1"/>
          </p:nvPr>
        </p:nvSpPr>
        <p:spPr/>
        <p:txBody>
          <a:bodyPr/>
          <a:lstStyle/>
          <a:p>
            <a:pPr algn="ctr"/>
            <a:r>
              <a:rPr lang="en-US" dirty="0" smtClean="0"/>
              <a:t>Hunter’s Moon</a:t>
            </a:r>
            <a:endParaRPr lang="en-US" dirty="0"/>
          </a:p>
        </p:txBody>
      </p:sp>
      <p:sp>
        <p:nvSpPr>
          <p:cNvPr id="5" name="Text Placeholder 4"/>
          <p:cNvSpPr>
            <a:spLocks noGrp="1"/>
          </p:cNvSpPr>
          <p:nvPr>
            <p:ph type="body" sz="half" idx="3"/>
          </p:nvPr>
        </p:nvSpPr>
        <p:spPr/>
        <p:txBody>
          <a:bodyPr/>
          <a:lstStyle/>
          <a:p>
            <a:pPr algn="ctr"/>
            <a:r>
              <a:rPr lang="en-US" dirty="0" smtClean="0"/>
              <a:t>Harvest Moon</a:t>
            </a:r>
            <a:endParaRPr lang="en-US" dirty="0"/>
          </a:p>
        </p:txBody>
      </p:sp>
      <p:pic>
        <p:nvPicPr>
          <p:cNvPr id="8" name="Content Placeholder 7" descr="hunters moon.jpeg"/>
          <p:cNvPicPr>
            <a:picLocks noGrp="1" noChangeAspect="1"/>
          </p:cNvPicPr>
          <p:nvPr>
            <p:ph sz="quarter" idx="2"/>
          </p:nvPr>
        </p:nvPicPr>
        <p:blipFill>
          <a:blip r:embed="rId2" cstate="print"/>
          <a:stretch>
            <a:fillRect/>
          </a:stretch>
        </p:blipFill>
        <p:spPr>
          <a:xfrm>
            <a:off x="457200" y="2679421"/>
            <a:ext cx="4040188" cy="3129520"/>
          </a:xfrm>
        </p:spPr>
      </p:pic>
      <p:pic>
        <p:nvPicPr>
          <p:cNvPr id="10" name="Content Placeholder 9" descr="harvest_moon.jpg"/>
          <p:cNvPicPr>
            <a:picLocks noGrp="1" noChangeAspect="1"/>
          </p:cNvPicPr>
          <p:nvPr>
            <p:ph sz="quarter" idx="4"/>
          </p:nvPr>
        </p:nvPicPr>
        <p:blipFill>
          <a:blip r:embed="rId3" cstate="print"/>
          <a:stretch>
            <a:fillRect/>
          </a:stretch>
        </p:blipFill>
        <p:spPr>
          <a:xfrm>
            <a:off x="4645025" y="2728516"/>
            <a:ext cx="4041775" cy="303133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a:t>
            </a:r>
            <a:endParaRPr lang="en-US" dirty="0"/>
          </a:p>
        </p:txBody>
      </p:sp>
      <p:sp>
        <p:nvSpPr>
          <p:cNvPr id="3" name="Text Placeholder 2"/>
          <p:cNvSpPr>
            <a:spLocks noGrp="1"/>
          </p:cNvSpPr>
          <p:nvPr>
            <p:ph type="body" idx="1"/>
          </p:nvPr>
        </p:nvSpPr>
        <p:spPr>
          <a:xfrm>
            <a:off x="304800" y="3276600"/>
            <a:ext cx="1371600" cy="827087"/>
          </a:xfrm>
        </p:spPr>
        <p:txBody>
          <a:bodyPr>
            <a:normAutofit/>
          </a:bodyPr>
          <a:lstStyle/>
          <a:p>
            <a:pPr algn="ctr"/>
            <a:r>
              <a:rPr lang="en-US" dirty="0" smtClean="0"/>
              <a:t>Frosty Moon</a:t>
            </a:r>
            <a:endParaRPr lang="en-US" dirty="0"/>
          </a:p>
        </p:txBody>
      </p:sp>
      <p:pic>
        <p:nvPicPr>
          <p:cNvPr id="6" name="Content Placeholder 5" descr="full-moon-night-hd-1680x1050.jpg"/>
          <p:cNvPicPr>
            <a:picLocks noGrp="1" noChangeAspect="1"/>
          </p:cNvPicPr>
          <p:nvPr>
            <p:ph sz="quarter" idx="2"/>
          </p:nvPr>
        </p:nvPicPr>
        <p:blipFill>
          <a:blip r:embed="rId2" cstate="print"/>
          <a:stretch>
            <a:fillRect/>
          </a:stretch>
        </p:blipFill>
        <p:spPr>
          <a:xfrm>
            <a:off x="1905000" y="1752600"/>
            <a:ext cx="6966267" cy="435391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a:t>
            </a:r>
            <a:endParaRPr lang="en-US" dirty="0"/>
          </a:p>
        </p:txBody>
      </p:sp>
      <p:sp>
        <p:nvSpPr>
          <p:cNvPr id="3" name="Text Placeholder 2"/>
          <p:cNvSpPr>
            <a:spLocks noGrp="1"/>
          </p:cNvSpPr>
          <p:nvPr>
            <p:ph type="body" idx="1"/>
          </p:nvPr>
        </p:nvSpPr>
        <p:spPr>
          <a:xfrm>
            <a:off x="0" y="1524000"/>
            <a:ext cx="4040188" cy="750887"/>
          </a:xfrm>
        </p:spPr>
        <p:txBody>
          <a:bodyPr/>
          <a:lstStyle/>
          <a:p>
            <a:pPr algn="ctr"/>
            <a:r>
              <a:rPr lang="en-US" dirty="0" smtClean="0"/>
              <a:t>Moon Before Yule</a:t>
            </a:r>
            <a:endParaRPr lang="en-US" dirty="0"/>
          </a:p>
        </p:txBody>
      </p:sp>
      <p:sp>
        <p:nvSpPr>
          <p:cNvPr id="5" name="Text Placeholder 4"/>
          <p:cNvSpPr>
            <a:spLocks noGrp="1"/>
          </p:cNvSpPr>
          <p:nvPr>
            <p:ph type="body" sz="half" idx="3"/>
          </p:nvPr>
        </p:nvSpPr>
        <p:spPr>
          <a:xfrm>
            <a:off x="4419600" y="1524000"/>
            <a:ext cx="4041775" cy="750887"/>
          </a:xfrm>
        </p:spPr>
        <p:txBody>
          <a:bodyPr/>
          <a:lstStyle/>
          <a:p>
            <a:pPr algn="ctr"/>
            <a:r>
              <a:rPr lang="en-US" dirty="0" smtClean="0"/>
              <a:t>Long Night Moon</a:t>
            </a:r>
            <a:endParaRPr lang="en-US" dirty="0"/>
          </a:p>
        </p:txBody>
      </p:sp>
      <p:pic>
        <p:nvPicPr>
          <p:cNvPr id="8" name="Content Placeholder 7" descr="Christmas_card_Santa_moon.png"/>
          <p:cNvPicPr>
            <a:picLocks noGrp="1" noChangeAspect="1"/>
          </p:cNvPicPr>
          <p:nvPr>
            <p:ph sz="quarter" idx="2"/>
          </p:nvPr>
        </p:nvPicPr>
        <p:blipFill>
          <a:blip r:embed="rId2" cstate="print"/>
          <a:stretch>
            <a:fillRect/>
          </a:stretch>
        </p:blipFill>
        <p:spPr>
          <a:xfrm>
            <a:off x="685800" y="2362200"/>
            <a:ext cx="2777684" cy="3763963"/>
          </a:xfrm>
        </p:spPr>
      </p:pic>
      <p:pic>
        <p:nvPicPr>
          <p:cNvPr id="7" name="Content Placeholder 6" descr="starry-night-moon-edition.jpg"/>
          <p:cNvPicPr>
            <a:picLocks noGrp="1" noChangeAspect="1"/>
          </p:cNvPicPr>
          <p:nvPr>
            <p:ph sz="quarter" idx="4"/>
          </p:nvPr>
        </p:nvPicPr>
        <p:blipFill>
          <a:blip r:embed="rId3" cstate="print"/>
          <a:stretch>
            <a:fillRect/>
          </a:stretch>
        </p:blipFill>
        <p:spPr>
          <a:xfrm>
            <a:off x="3962400" y="2362200"/>
            <a:ext cx="4956175" cy="371713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arside.jpg"/>
          <p:cNvPicPr>
            <a:picLocks noChangeAspect="1"/>
          </p:cNvPicPr>
          <p:nvPr/>
        </p:nvPicPr>
        <p:blipFill>
          <a:blip r:embed="rId2" cstate="print"/>
          <a:stretch>
            <a:fillRect/>
          </a:stretch>
        </p:blipFill>
        <p:spPr>
          <a:xfrm>
            <a:off x="381000" y="1600200"/>
            <a:ext cx="4191000" cy="4191000"/>
          </a:xfrm>
          <a:prstGeom prst="rect">
            <a:avLst/>
          </a:prstGeom>
        </p:spPr>
      </p:pic>
      <p:pic>
        <p:nvPicPr>
          <p:cNvPr id="3" name="Picture 2" descr="farside.jpg"/>
          <p:cNvPicPr>
            <a:picLocks noChangeAspect="1"/>
          </p:cNvPicPr>
          <p:nvPr/>
        </p:nvPicPr>
        <p:blipFill>
          <a:blip r:embed="rId3" cstate="print"/>
          <a:stretch>
            <a:fillRect/>
          </a:stretch>
        </p:blipFill>
        <p:spPr>
          <a:xfrm>
            <a:off x="4648200" y="1600200"/>
            <a:ext cx="4191000" cy="4191000"/>
          </a:xfrm>
          <a:prstGeom prst="rect">
            <a:avLst/>
          </a:prstGeom>
        </p:spPr>
      </p:pic>
      <p:sp>
        <p:nvSpPr>
          <p:cNvPr id="4" name="TextBox 3"/>
          <p:cNvSpPr txBox="1"/>
          <p:nvPr/>
        </p:nvSpPr>
        <p:spPr>
          <a:xfrm>
            <a:off x="381000" y="838200"/>
            <a:ext cx="4191000" cy="369332"/>
          </a:xfrm>
          <a:prstGeom prst="rect">
            <a:avLst/>
          </a:prstGeom>
          <a:noFill/>
        </p:spPr>
        <p:txBody>
          <a:bodyPr wrap="square" rtlCol="0">
            <a:spAutoFit/>
          </a:bodyPr>
          <a:lstStyle/>
          <a:p>
            <a:pPr algn="ctr"/>
            <a:r>
              <a:rPr lang="en-US" dirty="0" smtClean="0"/>
              <a:t>Nearside</a:t>
            </a:r>
            <a:endParaRPr lang="en-US" dirty="0"/>
          </a:p>
        </p:txBody>
      </p:sp>
      <p:sp>
        <p:nvSpPr>
          <p:cNvPr id="5" name="TextBox 4"/>
          <p:cNvSpPr txBox="1"/>
          <p:nvPr/>
        </p:nvSpPr>
        <p:spPr>
          <a:xfrm>
            <a:off x="4648200" y="838200"/>
            <a:ext cx="4191000" cy="369332"/>
          </a:xfrm>
          <a:prstGeom prst="rect">
            <a:avLst/>
          </a:prstGeom>
          <a:noFill/>
        </p:spPr>
        <p:txBody>
          <a:bodyPr wrap="square" rtlCol="0">
            <a:spAutoFit/>
          </a:bodyPr>
          <a:lstStyle/>
          <a:p>
            <a:pPr algn="ctr"/>
            <a:r>
              <a:rPr lang="en-US" dirty="0" err="1" smtClean="0"/>
              <a:t>Farside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Heavy Bombardment</a:t>
            </a:r>
            <a:endParaRPr lang="en-US" dirty="0"/>
          </a:p>
        </p:txBody>
      </p:sp>
      <p:sp>
        <p:nvSpPr>
          <p:cNvPr id="3" name="Content Placeholder 2"/>
          <p:cNvSpPr>
            <a:spLocks noGrp="1"/>
          </p:cNvSpPr>
          <p:nvPr>
            <p:ph idx="1"/>
          </p:nvPr>
        </p:nvSpPr>
        <p:spPr/>
        <p:txBody>
          <a:bodyPr/>
          <a:lstStyle/>
          <a:p>
            <a:r>
              <a:rPr lang="en-US" dirty="0" smtClean="0"/>
              <a:t>The Late Heavy Bombardment  sometimes referred to as the lunar cataclysm, is a hypothetical event around 4.1 to 3.8 billion years ago.</a:t>
            </a:r>
          </a:p>
          <a:p>
            <a:r>
              <a:rPr lang="en-US" dirty="0" smtClean="0"/>
              <a:t>Based on radiometric dating of lunar samples returned by the Apollo program.</a:t>
            </a:r>
          </a:p>
          <a:p>
            <a:r>
              <a:rPr lang="en-US" dirty="0" smtClean="0"/>
              <a:t>One theory has the gas giants migrating outward causing items in the asteroid and </a:t>
            </a:r>
            <a:r>
              <a:rPr lang="en-US" dirty="0" err="1" smtClean="0"/>
              <a:t>Kuiper</a:t>
            </a:r>
            <a:r>
              <a:rPr lang="en-US" dirty="0" smtClean="0"/>
              <a:t> belts to collide with the Moon, Earth, Mars, Venus and Mercury.</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pic>
        <p:nvPicPr>
          <p:cNvPr id="4" name="Content Placeholder 3" descr="Earth-Moon.png"/>
          <p:cNvPicPr>
            <a:picLocks noGrp="1" noChangeAspect="1"/>
          </p:cNvPicPr>
          <p:nvPr>
            <p:ph idx="1"/>
          </p:nvPr>
        </p:nvPicPr>
        <p:blipFill>
          <a:blip r:embed="rId2" cstate="print"/>
          <a:stretch>
            <a:fillRect/>
          </a:stretch>
        </p:blipFill>
        <p:spPr>
          <a:xfrm>
            <a:off x="228600" y="1315780"/>
            <a:ext cx="8608445" cy="5455351"/>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bit_of_Mo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perigeeapogeescaled2.jpg"/>
          <p:cNvPicPr>
            <a:picLocks noGrp="1" noChangeAspect="1"/>
          </p:cNvPicPr>
          <p:nvPr>
            <p:ph idx="1"/>
          </p:nvPr>
        </p:nvPicPr>
        <p:blipFill>
          <a:blip r:embed="rId2" cstate="print"/>
          <a:stretch>
            <a:fillRect/>
          </a:stretch>
        </p:blipFill>
        <p:spPr>
          <a:xfrm>
            <a:off x="1447800" y="0"/>
            <a:ext cx="6172200" cy="688090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upermoon-unsupersun_csz900c.jpg"/>
          <p:cNvPicPr>
            <a:picLocks noGrp="1" noChangeAspect="1"/>
          </p:cNvPicPr>
          <p:nvPr>
            <p:ph idx="1"/>
          </p:nvPr>
        </p:nvPicPr>
        <p:blipFill>
          <a:blip r:embed="rId2" cstate="print"/>
          <a:stretch>
            <a:fillRect/>
          </a:stretch>
        </p:blipFill>
        <p:spPr>
          <a:xfrm>
            <a:off x="0" y="533400"/>
            <a:ext cx="9501654" cy="6461125"/>
          </a:xfrm>
        </p:spPr>
      </p:pic>
      <p:sp>
        <p:nvSpPr>
          <p:cNvPr id="5" name="TextBox 4"/>
          <p:cNvSpPr txBox="1"/>
          <p:nvPr/>
        </p:nvSpPr>
        <p:spPr>
          <a:xfrm>
            <a:off x="1752600" y="762000"/>
            <a:ext cx="6400800" cy="461665"/>
          </a:xfrm>
          <a:prstGeom prst="rect">
            <a:avLst/>
          </a:prstGeom>
          <a:noFill/>
        </p:spPr>
        <p:txBody>
          <a:bodyPr wrap="square" rtlCol="0">
            <a:spAutoFit/>
          </a:bodyPr>
          <a:lstStyle/>
          <a:p>
            <a:r>
              <a:rPr lang="en-US" sz="2400" dirty="0" smtClean="0">
                <a:solidFill>
                  <a:schemeClr val="bg1"/>
                </a:solidFill>
              </a:rPr>
              <a:t>        Sun                                  Super Moon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Facts</a:t>
            </a:r>
            <a:endParaRPr lang="en-US" dirty="0"/>
          </a:p>
        </p:txBody>
      </p:sp>
      <p:sp>
        <p:nvSpPr>
          <p:cNvPr id="3" name="Content Placeholder 2"/>
          <p:cNvSpPr>
            <a:spLocks noGrp="1"/>
          </p:cNvSpPr>
          <p:nvPr>
            <p:ph idx="1"/>
          </p:nvPr>
        </p:nvSpPr>
        <p:spPr/>
        <p:txBody>
          <a:bodyPr/>
          <a:lstStyle/>
          <a:p>
            <a:r>
              <a:rPr lang="en-US" dirty="0" smtClean="0"/>
              <a:t>One day on the moon is equal to about two weeks here on Earth. The same is true for its night. Such long days and nights cause the moon to be both very hot and then very cold.</a:t>
            </a:r>
          </a:p>
          <a:p>
            <a:r>
              <a:rPr lang="en-US" dirty="0" smtClean="0"/>
              <a:t>Daytime temperature 225 F.</a:t>
            </a:r>
          </a:p>
          <a:p>
            <a:r>
              <a:rPr lang="en-US" dirty="0" smtClean="0"/>
              <a:t>Nighttime temperature -243 F.</a:t>
            </a:r>
          </a:p>
          <a:p>
            <a:r>
              <a:rPr lang="en-US" dirty="0" smtClean="0"/>
              <a:t>These are surface temperatures as there is no atmosphere so no “air temperature”.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arth-moon-mariner10.jpg"/>
          <p:cNvPicPr>
            <a:picLocks noGrp="1" noChangeAspect="1"/>
          </p:cNvPicPr>
          <p:nvPr>
            <p:ph type="pic" idx="1"/>
          </p:nvPr>
        </p:nvPicPr>
        <p:blipFill>
          <a:blip r:embed="rId2" cstate="print"/>
          <a:srcRect t="5548" b="5548"/>
          <a:stretch>
            <a:fillRect/>
          </a:stretch>
        </p:blipFill>
        <p:spPr>
          <a:xfrm>
            <a:off x="-152400" y="-152400"/>
            <a:ext cx="9495693" cy="7467600"/>
          </a:xfrm>
        </p:spPr>
      </p:pic>
      <p:sp>
        <p:nvSpPr>
          <p:cNvPr id="2" name="Title 1"/>
          <p:cNvSpPr>
            <a:spLocks noGrp="1"/>
          </p:cNvSpPr>
          <p:nvPr>
            <p:ph type="title"/>
          </p:nvPr>
        </p:nvSpPr>
        <p:spPr>
          <a:xfrm>
            <a:off x="1828800" y="0"/>
            <a:ext cx="5486400" cy="827088"/>
          </a:xfrm>
        </p:spPr>
        <p:txBody>
          <a:bodyPr>
            <a:normAutofit/>
          </a:bodyPr>
          <a:lstStyle/>
          <a:p>
            <a:r>
              <a:rPr lang="en-US" sz="4000" dirty="0" smtClean="0"/>
              <a:t>Mariner 10 </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arth-moon.jpg"/>
          <p:cNvPicPr>
            <a:picLocks noGrp="1" noChangeAspect="1"/>
          </p:cNvPicPr>
          <p:nvPr>
            <p:ph type="pic" idx="1"/>
          </p:nvPr>
        </p:nvPicPr>
        <p:blipFill>
          <a:blip r:embed="rId2" cstate="print"/>
          <a:srcRect t="14100" b="14100"/>
          <a:stretch>
            <a:fillRect/>
          </a:stretch>
        </p:blipFill>
        <p:spPr>
          <a:xfrm>
            <a:off x="-237391" y="-304801"/>
            <a:ext cx="9609991" cy="7337339"/>
          </a:xfrm>
        </p:spPr>
      </p:pic>
      <p:sp>
        <p:nvSpPr>
          <p:cNvPr id="2" name="Title 1"/>
          <p:cNvSpPr>
            <a:spLocks noGrp="1"/>
          </p:cNvSpPr>
          <p:nvPr>
            <p:ph type="title"/>
          </p:nvPr>
        </p:nvSpPr>
        <p:spPr>
          <a:xfrm>
            <a:off x="2057400" y="152400"/>
            <a:ext cx="4648200" cy="1208088"/>
          </a:xfrm>
        </p:spPr>
        <p:txBody>
          <a:bodyPr anchor="ctr">
            <a:noAutofit/>
          </a:bodyPr>
          <a:lstStyle/>
          <a:p>
            <a:r>
              <a:rPr lang="en-US" sz="4000" dirty="0" smtClean="0"/>
              <a:t>Messenger </a:t>
            </a:r>
            <a:br>
              <a:rPr lang="en-US" sz="4000" dirty="0" smtClean="0"/>
            </a:br>
            <a:r>
              <a:rPr lang="en-US" sz="4000" dirty="0" smtClean="0"/>
              <a:t>114,000 miles out</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jpg"/>
          <p:cNvPicPr>
            <a:picLocks noChangeAspect="1"/>
          </p:cNvPicPr>
          <p:nvPr/>
        </p:nvPicPr>
        <p:blipFill>
          <a:blip r:embed="rId2" cstate="print"/>
          <a:stretch>
            <a:fillRect/>
          </a:stretch>
        </p:blipFill>
        <p:spPr>
          <a:xfrm>
            <a:off x="535172" y="2438400"/>
            <a:ext cx="8136861" cy="3498850"/>
          </a:xfrm>
          <a:prstGeom prst="rect">
            <a:avLst/>
          </a:prstGeom>
        </p:spPr>
      </p:pic>
      <p:sp>
        <p:nvSpPr>
          <p:cNvPr id="4" name="Title 1"/>
          <p:cNvSpPr txBox="1">
            <a:spLocks/>
          </p:cNvSpPr>
          <p:nvPr/>
        </p:nvSpPr>
        <p:spPr>
          <a:xfrm>
            <a:off x="1828800" y="304800"/>
            <a:ext cx="5486400" cy="1524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Mars Odyssey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2 Million Miles Out</a:t>
            </a:r>
            <a:endPar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SS_0082_2009-02-02x2cropped800.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r>
              <a:rPr lang="en-US" dirty="0" smtClean="0"/>
              <a:t>ISS Moon Flyby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unar Landing Sites.jpg"/>
          <p:cNvPicPr>
            <a:picLocks noGrp="1" noChangeAspect="1"/>
          </p:cNvPicPr>
          <p:nvPr>
            <p:ph idx="1"/>
          </p:nvPr>
        </p:nvPicPr>
        <p:blipFill>
          <a:blip r:embed="rId2" cstate="print"/>
          <a:stretch>
            <a:fillRect/>
          </a:stretch>
        </p:blipFill>
        <p:spPr>
          <a:xfrm>
            <a:off x="1752600" y="228600"/>
            <a:ext cx="6019799" cy="634787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pollo-12-Landing-Site-Layout1-(1).jpg"/>
          <p:cNvPicPr>
            <a:picLocks noGrp="1" noChangeAspect="1"/>
          </p:cNvPicPr>
          <p:nvPr>
            <p:ph idx="1"/>
          </p:nvPr>
        </p:nvPicPr>
        <p:blipFill>
          <a:blip r:embed="rId2" cstate="print"/>
          <a:stretch>
            <a:fillRect/>
          </a:stretch>
        </p:blipFill>
        <p:spPr>
          <a:xfrm>
            <a:off x="0" y="0"/>
            <a:ext cx="9220200" cy="68921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full_moon_water_640.jpg"/>
          <p:cNvPicPr>
            <a:picLocks noGrp="1" noChangeAspect="1"/>
          </p:cNvPicPr>
          <p:nvPr>
            <p:ph idx="1"/>
          </p:nvPr>
        </p:nvPicPr>
        <p:blipFill>
          <a:blip r:embed="rId2" cstate="print"/>
          <a:stretch>
            <a:fillRect/>
          </a:stretch>
        </p:blipFill>
        <p:spPr>
          <a:xfrm>
            <a:off x="533400" y="533400"/>
            <a:ext cx="8117417" cy="6088063"/>
          </a:xfrm>
          <a:solidFill>
            <a:schemeClr val="bg2"/>
          </a:solidFill>
        </p:spPr>
      </p:pic>
      <p:sp>
        <p:nvSpPr>
          <p:cNvPr id="7" name="TextBox 6"/>
          <p:cNvSpPr txBox="1"/>
          <p:nvPr/>
        </p:nvSpPr>
        <p:spPr>
          <a:xfrm>
            <a:off x="3124200" y="762000"/>
            <a:ext cx="2743200" cy="461665"/>
          </a:xfrm>
          <a:prstGeom prst="rect">
            <a:avLst/>
          </a:prstGeom>
          <a:noFill/>
        </p:spPr>
        <p:txBody>
          <a:bodyPr wrap="square" rtlCol="0">
            <a:spAutoFit/>
          </a:bodyPr>
          <a:lstStyle/>
          <a:p>
            <a:pPr algn="ctr"/>
            <a:r>
              <a:rPr lang="en-US" sz="2400" dirty="0" smtClean="0">
                <a:solidFill>
                  <a:schemeClr val="bg1"/>
                </a:solidFill>
              </a:rPr>
              <a:t>Questions</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Facts</a:t>
            </a:r>
            <a:endParaRPr lang="en-US" dirty="0"/>
          </a:p>
        </p:txBody>
      </p:sp>
      <p:sp>
        <p:nvSpPr>
          <p:cNvPr id="3" name="Content Placeholder 2"/>
          <p:cNvSpPr>
            <a:spLocks noGrp="1"/>
          </p:cNvSpPr>
          <p:nvPr>
            <p:ph idx="1"/>
          </p:nvPr>
        </p:nvSpPr>
        <p:spPr/>
        <p:txBody>
          <a:bodyPr/>
          <a:lstStyle/>
          <a:p>
            <a:r>
              <a:rPr lang="en-US" dirty="0" smtClean="0"/>
              <a:t>The Moon is about 4.5 billion years old.</a:t>
            </a:r>
          </a:p>
          <a:p>
            <a:r>
              <a:rPr lang="en-US" dirty="0" smtClean="0"/>
              <a:t>It has no magnetic field, so you cannot use a compass to find your way around.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hases-of-Moon.jpg"/>
          <p:cNvPicPr>
            <a:picLocks noGrp="1" noChangeAspect="1"/>
          </p:cNvPicPr>
          <p:nvPr>
            <p:ph type="pic" idx="1"/>
          </p:nvPr>
        </p:nvPicPr>
        <p:blipFill>
          <a:blip r:embed="rId3" cstate="print"/>
          <a:srcRect/>
          <a:stretch>
            <a:fillRect/>
          </a:stretch>
        </p:blipFill>
        <p:spPr>
          <a:xfrm>
            <a:off x="533400" y="609600"/>
            <a:ext cx="8033279" cy="6024959"/>
          </a:xfrm>
        </p:spPr>
      </p:pic>
      <p:sp>
        <p:nvSpPr>
          <p:cNvPr id="2" name="Title 1"/>
          <p:cNvSpPr>
            <a:spLocks noGrp="1"/>
          </p:cNvSpPr>
          <p:nvPr>
            <p:ph type="title"/>
          </p:nvPr>
        </p:nvSpPr>
        <p:spPr>
          <a:xfrm>
            <a:off x="1828800" y="2819400"/>
            <a:ext cx="5486400" cy="566738"/>
          </a:xfrm>
        </p:spPr>
        <p:txBody>
          <a:bodyPr/>
          <a:lstStyle/>
          <a:p>
            <a:pPr algn="ctr"/>
            <a:r>
              <a:rPr lang="en-US" dirty="0" smtClean="0"/>
              <a:t>Moon Phases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Phases</a:t>
            </a:r>
            <a:endParaRPr lang="en-US" dirty="0"/>
          </a:p>
        </p:txBody>
      </p:sp>
      <p:pic>
        <p:nvPicPr>
          <p:cNvPr id="4" name="Content Placeholder 3" descr="moon_phases_diagram.jpg"/>
          <p:cNvPicPr>
            <a:picLocks noGrp="1" noChangeAspect="1"/>
          </p:cNvPicPr>
          <p:nvPr>
            <p:ph idx="1"/>
          </p:nvPr>
        </p:nvPicPr>
        <p:blipFill>
          <a:blip r:embed="rId3" cstate="print"/>
          <a:stretch>
            <a:fillRect/>
          </a:stretch>
        </p:blipFill>
        <p:spPr>
          <a:xfrm>
            <a:off x="2895600" y="1203960"/>
            <a:ext cx="6057900" cy="5452110"/>
          </a:xfrm>
        </p:spPr>
      </p:pic>
      <p:sp>
        <p:nvSpPr>
          <p:cNvPr id="5" name="TextBox 4"/>
          <p:cNvSpPr txBox="1"/>
          <p:nvPr/>
        </p:nvSpPr>
        <p:spPr>
          <a:xfrm>
            <a:off x="381000" y="2362200"/>
            <a:ext cx="2438400" cy="2677656"/>
          </a:xfrm>
          <a:prstGeom prst="rect">
            <a:avLst/>
          </a:prstGeom>
          <a:noFill/>
        </p:spPr>
        <p:txBody>
          <a:bodyPr wrap="square" rtlCol="0">
            <a:spAutoFit/>
          </a:bodyPr>
          <a:lstStyle/>
          <a:p>
            <a:r>
              <a:rPr lang="en-US" sz="2800" dirty="0" smtClean="0"/>
              <a:t>As the moon rotates about the earth it presents different looks to viewers</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Moonrise</a:t>
            </a:r>
            <a:endParaRPr lang="en-US" dirty="0"/>
          </a:p>
        </p:txBody>
      </p:sp>
      <p:sp>
        <p:nvSpPr>
          <p:cNvPr id="3" name="Content Placeholder 2"/>
          <p:cNvSpPr>
            <a:spLocks noGrp="1"/>
          </p:cNvSpPr>
          <p:nvPr>
            <p:ph idx="1"/>
          </p:nvPr>
        </p:nvSpPr>
        <p:spPr/>
        <p:txBody>
          <a:bodyPr/>
          <a:lstStyle/>
          <a:p>
            <a:r>
              <a:rPr lang="en-US" dirty="0" smtClean="0"/>
              <a:t>The New Moon always rises </a:t>
            </a:r>
            <a:r>
              <a:rPr lang="en-US" smtClean="0"/>
              <a:t>at </a:t>
            </a:r>
            <a:r>
              <a:rPr lang="en-US" smtClean="0"/>
              <a:t>sunrise.</a:t>
            </a:r>
            <a:endParaRPr lang="en-US" dirty="0" smtClean="0"/>
          </a:p>
          <a:p>
            <a:r>
              <a:rPr lang="en-US" dirty="0" smtClean="0"/>
              <a:t>The first quarter Moon rises at noon.</a:t>
            </a:r>
          </a:p>
          <a:p>
            <a:r>
              <a:rPr lang="en-US" dirty="0" smtClean="0"/>
              <a:t>The Full Moon rises at sunset.</a:t>
            </a:r>
          </a:p>
          <a:p>
            <a:r>
              <a:rPr lang="en-US" dirty="0" smtClean="0"/>
              <a:t>The last quarter Moon rises at midnight.</a:t>
            </a:r>
          </a:p>
          <a:p>
            <a:r>
              <a:rPr lang="en-US" dirty="0" smtClean="0"/>
              <a:t>Moonrise takes place about 50 minutes later each day than the day before.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Legends</a:t>
            </a:r>
            <a:endParaRPr lang="en-US" dirty="0"/>
          </a:p>
        </p:txBody>
      </p:sp>
      <p:sp>
        <p:nvSpPr>
          <p:cNvPr id="3" name="Rectangle 2"/>
          <p:cNvSpPr/>
          <p:nvPr/>
        </p:nvSpPr>
        <p:spPr>
          <a:xfrm>
            <a:off x="533400" y="1410355"/>
            <a:ext cx="8305800" cy="5447645"/>
          </a:xfrm>
          <a:prstGeom prst="rect">
            <a:avLst/>
          </a:prstGeom>
        </p:spPr>
        <p:txBody>
          <a:bodyPr wrap="square">
            <a:spAutoFit/>
          </a:bodyPr>
          <a:lstStyle/>
          <a:p>
            <a:endParaRPr lang="en-US" sz="2000" dirty="0"/>
          </a:p>
          <a:p>
            <a:r>
              <a:rPr lang="en-US" sz="2800" dirty="0" smtClean="0"/>
              <a:t>There is a British legend that if Christmas fell on the day of a dark Moon, the following year's harvest would be a bountiful one. Some parts of the British Isles believed that a waxing moon on Christmas meant a good crop the next fall, but a waning moon indicated a bad one would come.</a:t>
            </a:r>
          </a:p>
          <a:p>
            <a:endParaRPr lang="en-US" sz="2800" dirty="0"/>
          </a:p>
          <a:p>
            <a:r>
              <a:rPr lang="en-US" sz="2800" dirty="0" smtClean="0"/>
              <a:t>The first time you see a crescent moon for the month, take all your spare coins out of your pocket, and put them in the other pocket. This will ensure good luck for the next month.</a:t>
            </a:r>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Legends</a:t>
            </a:r>
            <a:endParaRPr lang="en-US" dirty="0"/>
          </a:p>
        </p:txBody>
      </p:sp>
      <p:sp>
        <p:nvSpPr>
          <p:cNvPr id="3" name="Rectangle 2"/>
          <p:cNvSpPr/>
          <p:nvPr/>
        </p:nvSpPr>
        <p:spPr>
          <a:xfrm>
            <a:off x="457200" y="1981200"/>
            <a:ext cx="8305800" cy="4401205"/>
          </a:xfrm>
          <a:prstGeom prst="rect">
            <a:avLst/>
          </a:prstGeom>
        </p:spPr>
        <p:txBody>
          <a:bodyPr wrap="square">
            <a:spAutoFit/>
          </a:bodyPr>
          <a:lstStyle/>
          <a:p>
            <a:r>
              <a:rPr lang="en-US" sz="2800" i="1" dirty="0" smtClean="0"/>
              <a:t>The Strange Case of Dr. </a:t>
            </a:r>
            <a:r>
              <a:rPr lang="en-US" sz="2800" i="1" dirty="0" err="1" smtClean="0"/>
              <a:t>Jeckyll</a:t>
            </a:r>
            <a:r>
              <a:rPr lang="en-US" sz="2800" i="1" dirty="0" smtClean="0"/>
              <a:t> and Mr. Hyde</a:t>
            </a:r>
            <a:r>
              <a:rPr lang="en-US" sz="2800" dirty="0" smtClean="0"/>
              <a:t>, by Robert Louis Stevenson, was inspired by the strange -- and yet very true -- case of Charles Hyde, a London man who committed a series of crimes at the time of the full moon.</a:t>
            </a:r>
          </a:p>
          <a:p>
            <a:endParaRPr lang="en-US" sz="2800" dirty="0"/>
          </a:p>
          <a:p>
            <a:r>
              <a:rPr lang="en-US" sz="2800" dirty="0" smtClean="0"/>
              <a:t>Everyone knows that werewolves come out on the full moon.</a:t>
            </a:r>
          </a:p>
          <a:p>
            <a:endParaRPr lang="en-US" sz="2800" dirty="0"/>
          </a:p>
          <a:p>
            <a:r>
              <a:rPr lang="en-US" sz="2800" dirty="0" smtClean="0"/>
              <a:t>Dogs and wolves like to howl at the moon.</a:t>
            </a:r>
            <a:endParaRPr lang="en-US" sz="28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TotalTime>
  <Words>671</Words>
  <Application>Microsoft Office PowerPoint</Application>
  <PresentationFormat>On-screen Show (4:3)</PresentationFormat>
  <Paragraphs>103</Paragraphs>
  <Slides>36</Slides>
  <Notes>7</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Apex</vt:lpstr>
      <vt:lpstr>The Moon</vt:lpstr>
      <vt:lpstr>Moon Facts</vt:lpstr>
      <vt:lpstr>Moon Facts</vt:lpstr>
      <vt:lpstr>Moon Facts</vt:lpstr>
      <vt:lpstr>Moon Phases</vt:lpstr>
      <vt:lpstr>Moon Phases</vt:lpstr>
      <vt:lpstr>Moonrise</vt:lpstr>
      <vt:lpstr>Moon Legends</vt:lpstr>
      <vt:lpstr>Moon Legends</vt:lpstr>
      <vt:lpstr>What’s wrong with this picture?</vt:lpstr>
      <vt:lpstr>Full Moon Names</vt:lpstr>
      <vt:lpstr>January</vt:lpstr>
      <vt:lpstr>February</vt:lpstr>
      <vt:lpstr>March</vt:lpstr>
      <vt:lpstr>April</vt:lpstr>
      <vt:lpstr>May</vt:lpstr>
      <vt:lpstr>June</vt:lpstr>
      <vt:lpstr>July</vt:lpstr>
      <vt:lpstr>August</vt:lpstr>
      <vt:lpstr>September</vt:lpstr>
      <vt:lpstr>October</vt:lpstr>
      <vt:lpstr>November</vt:lpstr>
      <vt:lpstr>December</vt:lpstr>
      <vt:lpstr>Slide 24</vt:lpstr>
      <vt:lpstr>Late Heavy Bombardment</vt:lpstr>
      <vt:lpstr>By the Numbers</vt:lpstr>
      <vt:lpstr>Slide 27</vt:lpstr>
      <vt:lpstr> </vt:lpstr>
      <vt:lpstr>Slide 29</vt:lpstr>
      <vt:lpstr>Mariner 10 </vt:lpstr>
      <vt:lpstr>Messenger  114,000 miles out</vt:lpstr>
      <vt:lpstr>Slide 32</vt:lpstr>
      <vt:lpstr>ISS Moon Flyby</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Moon</dc:title>
  <dc:creator>brian</dc:creator>
  <cp:lastModifiedBy>JSH</cp:lastModifiedBy>
  <cp:revision>70</cp:revision>
  <dcterms:created xsi:type="dcterms:W3CDTF">2013-06-26T22:23:13Z</dcterms:created>
  <dcterms:modified xsi:type="dcterms:W3CDTF">2013-07-23T02:52:42Z</dcterms:modified>
</cp:coreProperties>
</file>